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8" r:id="rId3"/>
    <p:sldId id="259" r:id="rId4"/>
    <p:sldId id="260" r:id="rId5"/>
    <p:sldId id="261" r:id="rId6"/>
    <p:sldId id="262" r:id="rId7"/>
    <p:sldId id="263" r:id="rId8"/>
    <p:sldId id="257"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86"/>
  </p:normalViewPr>
  <p:slideViewPr>
    <p:cSldViewPr snapToGrid="0" snapToObjects="1">
      <p:cViewPr varScale="1">
        <p:scale>
          <a:sx n="102" d="100"/>
          <a:sy n="102" d="100"/>
        </p:scale>
        <p:origin x="41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13C0DF-DFD0-BB4D-80E2-37BB25F84E3E}" type="datetimeFigureOut">
              <a:rPr lang="en-US" smtClean="0"/>
              <a:t>4/10/18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FB23CA-7623-1B4C-8224-1BDAF6F73037}" type="slidenum">
              <a:rPr lang="en-US" smtClean="0"/>
              <a:t>‹#›</a:t>
            </a:fld>
            <a:endParaRPr lang="en-US"/>
          </a:p>
        </p:txBody>
      </p:sp>
    </p:spTree>
    <p:extLst>
      <p:ext uri="{BB962C8B-B14F-4D97-AF65-F5344CB8AC3E}">
        <p14:creationId xmlns:p14="http://schemas.microsoft.com/office/powerpoint/2010/main" val="301497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B23CA-7623-1B4C-8224-1BDAF6F73037}" type="slidenum">
              <a:rPr lang="en-US" smtClean="0"/>
              <a:t>24</a:t>
            </a:fld>
            <a:endParaRPr lang="en-US"/>
          </a:p>
        </p:txBody>
      </p:sp>
    </p:spTree>
    <p:extLst>
      <p:ext uri="{BB962C8B-B14F-4D97-AF65-F5344CB8AC3E}">
        <p14:creationId xmlns:p14="http://schemas.microsoft.com/office/powerpoint/2010/main" val="1193353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07201B3-C3F6-344F-AFEB-7B708076088C}"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7A85C-B666-1A43-B4AD-03B1FDCBBC15}" type="slidenum">
              <a:rPr lang="en-US" smtClean="0"/>
              <a:t>‹#›</a:t>
            </a:fld>
            <a:endParaRPr lang="en-US"/>
          </a:p>
        </p:txBody>
      </p:sp>
    </p:spTree>
    <p:extLst>
      <p:ext uri="{BB962C8B-B14F-4D97-AF65-F5344CB8AC3E}">
        <p14:creationId xmlns:p14="http://schemas.microsoft.com/office/powerpoint/2010/main" val="1420016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7201B3-C3F6-344F-AFEB-7B708076088C}"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7A85C-B666-1A43-B4AD-03B1FDCBBC15}" type="slidenum">
              <a:rPr lang="en-US" smtClean="0"/>
              <a:t>‹#›</a:t>
            </a:fld>
            <a:endParaRPr lang="en-US"/>
          </a:p>
        </p:txBody>
      </p:sp>
    </p:spTree>
    <p:extLst>
      <p:ext uri="{BB962C8B-B14F-4D97-AF65-F5344CB8AC3E}">
        <p14:creationId xmlns:p14="http://schemas.microsoft.com/office/powerpoint/2010/main" val="1349963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7201B3-C3F6-344F-AFEB-7B708076088C}"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7A85C-B666-1A43-B4AD-03B1FDCBBC15}" type="slidenum">
              <a:rPr lang="en-US" smtClean="0"/>
              <a:t>‹#›</a:t>
            </a:fld>
            <a:endParaRPr lang="en-US"/>
          </a:p>
        </p:txBody>
      </p:sp>
    </p:spTree>
    <p:extLst>
      <p:ext uri="{BB962C8B-B14F-4D97-AF65-F5344CB8AC3E}">
        <p14:creationId xmlns:p14="http://schemas.microsoft.com/office/powerpoint/2010/main" val="664536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7201B3-C3F6-344F-AFEB-7B708076088C}"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7A85C-B666-1A43-B4AD-03B1FDCBBC15}" type="slidenum">
              <a:rPr lang="en-US" smtClean="0"/>
              <a:t>‹#›</a:t>
            </a:fld>
            <a:endParaRPr lang="en-US"/>
          </a:p>
        </p:txBody>
      </p:sp>
    </p:spTree>
    <p:extLst>
      <p:ext uri="{BB962C8B-B14F-4D97-AF65-F5344CB8AC3E}">
        <p14:creationId xmlns:p14="http://schemas.microsoft.com/office/powerpoint/2010/main" val="123369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7201B3-C3F6-344F-AFEB-7B708076088C}"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7A85C-B666-1A43-B4AD-03B1FDCBBC15}" type="slidenum">
              <a:rPr lang="en-US" smtClean="0"/>
              <a:t>‹#›</a:t>
            </a:fld>
            <a:endParaRPr lang="en-US"/>
          </a:p>
        </p:txBody>
      </p:sp>
    </p:spTree>
    <p:extLst>
      <p:ext uri="{BB962C8B-B14F-4D97-AF65-F5344CB8AC3E}">
        <p14:creationId xmlns:p14="http://schemas.microsoft.com/office/powerpoint/2010/main" val="802380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7201B3-C3F6-344F-AFEB-7B708076088C}"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D7A85C-B666-1A43-B4AD-03B1FDCBBC15}" type="slidenum">
              <a:rPr lang="en-US" smtClean="0"/>
              <a:t>‹#›</a:t>
            </a:fld>
            <a:endParaRPr lang="en-US"/>
          </a:p>
        </p:txBody>
      </p:sp>
    </p:spTree>
    <p:extLst>
      <p:ext uri="{BB962C8B-B14F-4D97-AF65-F5344CB8AC3E}">
        <p14:creationId xmlns:p14="http://schemas.microsoft.com/office/powerpoint/2010/main" val="1551008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07201B3-C3F6-344F-AFEB-7B708076088C}" type="datetimeFigureOut">
              <a:rPr lang="en-US" smtClean="0"/>
              <a:t>4/10/18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D7A85C-B666-1A43-B4AD-03B1FDCBBC15}" type="slidenum">
              <a:rPr lang="en-US" smtClean="0"/>
              <a:t>‹#›</a:t>
            </a:fld>
            <a:endParaRPr lang="en-US"/>
          </a:p>
        </p:txBody>
      </p:sp>
    </p:spTree>
    <p:extLst>
      <p:ext uri="{BB962C8B-B14F-4D97-AF65-F5344CB8AC3E}">
        <p14:creationId xmlns:p14="http://schemas.microsoft.com/office/powerpoint/2010/main" val="1644310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07201B3-C3F6-344F-AFEB-7B708076088C}" type="datetimeFigureOut">
              <a:rPr lang="en-US" smtClean="0"/>
              <a:t>4/10/18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D7A85C-B666-1A43-B4AD-03B1FDCBBC15}" type="slidenum">
              <a:rPr lang="en-US" smtClean="0"/>
              <a:t>‹#›</a:t>
            </a:fld>
            <a:endParaRPr lang="en-US"/>
          </a:p>
        </p:txBody>
      </p:sp>
    </p:spTree>
    <p:extLst>
      <p:ext uri="{BB962C8B-B14F-4D97-AF65-F5344CB8AC3E}">
        <p14:creationId xmlns:p14="http://schemas.microsoft.com/office/powerpoint/2010/main" val="2102180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7201B3-C3F6-344F-AFEB-7B708076088C}" type="datetimeFigureOut">
              <a:rPr lang="en-US" smtClean="0"/>
              <a:t>4/10/18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D7A85C-B666-1A43-B4AD-03B1FDCBBC15}" type="slidenum">
              <a:rPr lang="en-US" smtClean="0"/>
              <a:t>‹#›</a:t>
            </a:fld>
            <a:endParaRPr lang="en-US"/>
          </a:p>
        </p:txBody>
      </p:sp>
    </p:spTree>
    <p:extLst>
      <p:ext uri="{BB962C8B-B14F-4D97-AF65-F5344CB8AC3E}">
        <p14:creationId xmlns:p14="http://schemas.microsoft.com/office/powerpoint/2010/main" val="943257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7201B3-C3F6-344F-AFEB-7B708076088C}"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D7A85C-B666-1A43-B4AD-03B1FDCBBC15}" type="slidenum">
              <a:rPr lang="en-US" smtClean="0"/>
              <a:t>‹#›</a:t>
            </a:fld>
            <a:endParaRPr lang="en-US"/>
          </a:p>
        </p:txBody>
      </p:sp>
    </p:spTree>
    <p:extLst>
      <p:ext uri="{BB962C8B-B14F-4D97-AF65-F5344CB8AC3E}">
        <p14:creationId xmlns:p14="http://schemas.microsoft.com/office/powerpoint/2010/main" val="606553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7201B3-C3F6-344F-AFEB-7B708076088C}"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D7A85C-B666-1A43-B4AD-03B1FDCBBC15}" type="slidenum">
              <a:rPr lang="en-US" smtClean="0"/>
              <a:t>‹#›</a:t>
            </a:fld>
            <a:endParaRPr lang="en-US"/>
          </a:p>
        </p:txBody>
      </p:sp>
    </p:spTree>
    <p:extLst>
      <p:ext uri="{BB962C8B-B14F-4D97-AF65-F5344CB8AC3E}">
        <p14:creationId xmlns:p14="http://schemas.microsoft.com/office/powerpoint/2010/main" val="2480880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7201B3-C3F6-344F-AFEB-7B708076088C}" type="datetimeFigureOut">
              <a:rPr lang="en-US" smtClean="0"/>
              <a:t>4/10/18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D7A85C-B666-1A43-B4AD-03B1FDCBBC15}" type="slidenum">
              <a:rPr lang="en-US" smtClean="0"/>
              <a:t>‹#›</a:t>
            </a:fld>
            <a:endParaRPr lang="en-US"/>
          </a:p>
        </p:txBody>
      </p:sp>
    </p:spTree>
    <p:extLst>
      <p:ext uri="{BB962C8B-B14F-4D97-AF65-F5344CB8AC3E}">
        <p14:creationId xmlns:p14="http://schemas.microsoft.com/office/powerpoint/2010/main" val="610712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doi.org/10.1007/s11554-016-0654-3"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8.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7.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ctrTitle"/>
          </p:nvPr>
        </p:nvSpPr>
        <p:spPr/>
        <p:txBody>
          <a:bodyPr/>
          <a:lstStyle/>
          <a:p>
            <a:r>
              <a:rPr lang="en-US" dirty="0" smtClean="0">
                <a:solidFill>
                  <a:schemeClr val="bg1"/>
                </a:solidFill>
              </a:rPr>
              <a:t>RGB-D Tracking</a:t>
            </a:r>
            <a:endParaRPr lang="en-US" dirty="0">
              <a:solidFill>
                <a:schemeClr val="bg1"/>
              </a:solidFill>
            </a:endParaRPr>
          </a:p>
        </p:txBody>
      </p:sp>
      <p:sp>
        <p:nvSpPr>
          <p:cNvPr id="3" name="Subtitle 2"/>
          <p:cNvSpPr>
            <a:spLocks noGrp="1"/>
          </p:cNvSpPr>
          <p:nvPr>
            <p:ph type="subTitle" idx="1"/>
          </p:nvPr>
        </p:nvSpPr>
        <p:spPr/>
        <p:txBody>
          <a:bodyPr/>
          <a:lstStyle/>
          <a:p>
            <a:r>
              <a:rPr lang="en-US" dirty="0" smtClean="0">
                <a:solidFill>
                  <a:schemeClr val="bg1"/>
                </a:solidFill>
              </a:rPr>
              <a:t>By Wenzhang Qian</a:t>
            </a:r>
          </a:p>
          <a:p>
            <a:r>
              <a:rPr lang="en-US" dirty="0" smtClean="0">
                <a:solidFill>
                  <a:schemeClr val="bg1"/>
                </a:solidFill>
              </a:rPr>
              <a:t>April 3, 2018</a:t>
            </a:r>
            <a:endParaRPr lang="en-US" dirty="0">
              <a:solidFill>
                <a:schemeClr val="bg1"/>
              </a:solidFill>
            </a:endParaRPr>
          </a:p>
        </p:txBody>
      </p:sp>
    </p:spTree>
    <p:extLst>
      <p:ext uri="{BB962C8B-B14F-4D97-AF65-F5344CB8AC3E}">
        <p14:creationId xmlns:p14="http://schemas.microsoft.com/office/powerpoint/2010/main" val="19502263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r>
              <a:rPr lang="en-US" dirty="0" smtClean="0">
                <a:solidFill>
                  <a:schemeClr val="bg1"/>
                </a:solidFill>
              </a:rPr>
              <a:t>RGBD HOG Feature</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RGBD HOG feature is the histogram of oriented gradients computed from both RGB and depth images. HOG for depth is obtained by treating depth data as a grayscale image. This RGBD HOG feature describes local color textures as well as 3D shapes, improving robust- ness against target illumination variation, lack of texture and similarity in color to the background.</a:t>
            </a:r>
            <a:endParaRPr lang="en-US" dirty="0">
              <a:solidFill>
                <a:schemeClr val="bg1"/>
              </a:solidFill>
            </a:endParaRPr>
          </a:p>
        </p:txBody>
      </p:sp>
    </p:spTree>
    <p:extLst>
      <p:ext uri="{BB962C8B-B14F-4D97-AF65-F5344CB8AC3E}">
        <p14:creationId xmlns:p14="http://schemas.microsoft.com/office/powerpoint/2010/main" val="20246989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r>
              <a:rPr lang="en-US" dirty="0" smtClean="0">
                <a:solidFill>
                  <a:schemeClr val="bg1"/>
                </a:solidFill>
              </a:rPr>
              <a:t>Point Cloud Feature</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Point cloud feature is designed to capture the color and shape of cells of 3D points. We first divide 3D space into cubic cells, then for each cell we compute three features: (1) a color histogram in color names space, (2) the number of points in the cell and (3) 3D shape feature. Color name is a linguistic label assigned to color spectrum space. The color name feature is computed by first mapping the RGB value of each point to one of the 11 basic color names and then building a histogram of these color names within each cell. The 3D shape feature is composed of scatter-ness, linear-ness and surface- ness of the point distribution inside each cell, obtained from its principal components</a:t>
            </a:r>
            <a:endParaRPr lang="en-US" dirty="0">
              <a:solidFill>
                <a:schemeClr val="bg1"/>
              </a:solidFill>
            </a:endParaRPr>
          </a:p>
        </p:txBody>
      </p:sp>
    </p:spTree>
    <p:extLst>
      <p:ext uri="{BB962C8B-B14F-4D97-AF65-F5344CB8AC3E}">
        <p14:creationId xmlns:p14="http://schemas.microsoft.com/office/powerpoint/2010/main" val="292193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r>
              <a:rPr lang="en-US" dirty="0">
                <a:solidFill>
                  <a:schemeClr val="bg1"/>
                </a:solidFill>
              </a:rPr>
              <a:t>Visualization of features </a:t>
            </a:r>
          </a:p>
        </p:txBody>
      </p:sp>
      <p:pic>
        <p:nvPicPr>
          <p:cNvPr id="4" name="Content Placeholder 3"/>
          <p:cNvPicPr>
            <a:picLocks noGrp="1" noChangeAspect="1"/>
          </p:cNvPicPr>
          <p:nvPr>
            <p:ph idx="1"/>
          </p:nvPr>
        </p:nvPicPr>
        <p:blipFill>
          <a:blip r:embed="rId3"/>
          <a:stretch>
            <a:fillRect/>
          </a:stretch>
        </p:blipFill>
        <p:spPr>
          <a:xfrm>
            <a:off x="2806700" y="2159794"/>
            <a:ext cx="6578600" cy="3683000"/>
          </a:xfrm>
          <a:prstGeom prst="rect">
            <a:avLst/>
          </a:prstGeom>
        </p:spPr>
      </p:pic>
    </p:spTree>
    <p:extLst>
      <p:ext uri="{BB962C8B-B14F-4D97-AF65-F5344CB8AC3E}">
        <p14:creationId xmlns:p14="http://schemas.microsoft.com/office/powerpoint/2010/main" val="7238677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r>
              <a:rPr lang="en-US" dirty="0" smtClean="0">
                <a:solidFill>
                  <a:schemeClr val="bg1"/>
                </a:solidFill>
              </a:rPr>
              <a:t>Point Tracking</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2D optical flow tracking</a:t>
            </a:r>
          </a:p>
          <a:p>
            <a:r>
              <a:rPr lang="en-US" dirty="0" smtClean="0">
                <a:solidFill>
                  <a:schemeClr val="bg1"/>
                </a:solidFill>
              </a:rPr>
              <a:t>3D iterative closest point tracking</a:t>
            </a:r>
            <a:endParaRPr lang="en-US" dirty="0">
              <a:solidFill>
                <a:schemeClr val="bg1"/>
              </a:solidFill>
            </a:endParaRPr>
          </a:p>
        </p:txBody>
      </p:sp>
    </p:spTree>
    <p:extLst>
      <p:ext uri="{BB962C8B-B14F-4D97-AF65-F5344CB8AC3E}">
        <p14:creationId xmlns:p14="http://schemas.microsoft.com/office/powerpoint/2010/main" val="20537945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r>
              <a:rPr lang="en-US" dirty="0" smtClean="0">
                <a:solidFill>
                  <a:schemeClr val="bg1"/>
                </a:solidFill>
              </a:rPr>
              <a:t>2D optical flow tracking</a:t>
            </a:r>
            <a:endParaRPr lang="en-US" dirty="0">
              <a:solidFill>
                <a:schemeClr val="bg1"/>
              </a:solidFill>
            </a:endParaRPr>
          </a:p>
        </p:txBody>
      </p:sp>
      <p:sp>
        <p:nvSpPr>
          <p:cNvPr id="3" name="Content Placeholder 2"/>
          <p:cNvSpPr>
            <a:spLocks noGrp="1"/>
          </p:cNvSpPr>
          <p:nvPr>
            <p:ph idx="1"/>
          </p:nvPr>
        </p:nvSpPr>
        <p:spPr/>
        <p:txBody>
          <a:bodyPr/>
          <a:lstStyle/>
          <a:p>
            <a:r>
              <a:rPr lang="en-US" dirty="0">
                <a:solidFill>
                  <a:schemeClr val="bg1"/>
                </a:solidFill>
              </a:rPr>
              <a:t>The 2D optical flow tracker adopts large displacement optical </a:t>
            </a:r>
            <a:r>
              <a:rPr lang="en-US" dirty="0" smtClean="0">
                <a:solidFill>
                  <a:schemeClr val="bg1"/>
                </a:solidFill>
              </a:rPr>
              <a:t>flow </a:t>
            </a:r>
            <a:r>
              <a:rPr lang="en-US" dirty="0">
                <a:solidFill>
                  <a:schemeClr val="bg1"/>
                </a:solidFill>
              </a:rPr>
              <a:t>on RGB data from consecutive frames, then generates the bounding box of points validated by forward-backward checking.</a:t>
            </a:r>
          </a:p>
        </p:txBody>
      </p:sp>
    </p:spTree>
    <p:extLst>
      <p:ext uri="{BB962C8B-B14F-4D97-AF65-F5344CB8AC3E}">
        <p14:creationId xmlns:p14="http://schemas.microsoft.com/office/powerpoint/2010/main" val="19373316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r>
              <a:rPr lang="en-US" dirty="0" smtClean="0">
                <a:solidFill>
                  <a:schemeClr val="bg1"/>
                </a:solidFill>
              </a:rPr>
              <a:t>3D iterative closest point tracking</a:t>
            </a:r>
            <a:endParaRPr lang="en-US" dirty="0">
              <a:solidFill>
                <a:schemeClr val="bg1"/>
              </a:solidFill>
            </a:endParaRPr>
          </a:p>
        </p:txBody>
      </p:sp>
      <p:sp>
        <p:nvSpPr>
          <p:cNvPr id="3" name="Content Placeholder 2"/>
          <p:cNvSpPr>
            <a:spLocks noGrp="1"/>
          </p:cNvSpPr>
          <p:nvPr>
            <p:ph idx="1"/>
          </p:nvPr>
        </p:nvSpPr>
        <p:spPr/>
        <p:txBody>
          <a:bodyPr/>
          <a:lstStyle/>
          <a:p>
            <a:r>
              <a:rPr lang="en-US" dirty="0">
                <a:solidFill>
                  <a:schemeClr val="bg1"/>
                </a:solidFill>
              </a:rPr>
              <a:t>For 3D tracking, we adopt Iterative Closest Point (ICP) </a:t>
            </a:r>
            <a:r>
              <a:rPr lang="en-US" dirty="0" smtClean="0">
                <a:solidFill>
                  <a:schemeClr val="bg1"/>
                </a:solidFill>
              </a:rPr>
              <a:t>algorithm, </a:t>
            </a:r>
            <a:r>
              <a:rPr lang="en-US" dirty="0">
                <a:solidFill>
                  <a:schemeClr val="bg1"/>
                </a:solidFill>
              </a:rPr>
              <a:t>which </a:t>
            </a:r>
            <a:r>
              <a:rPr lang="en-US" dirty="0" smtClean="0">
                <a:solidFill>
                  <a:schemeClr val="bg1"/>
                </a:solidFill>
              </a:rPr>
              <a:t>iteratively </a:t>
            </a:r>
            <a:r>
              <a:rPr lang="en-US" dirty="0">
                <a:solidFill>
                  <a:schemeClr val="bg1"/>
                </a:solidFill>
              </a:rPr>
              <a:t>computes a rigid transformation that minimize the sum of mean square error between two set of points in real time. The rigidity assumption holds in most cases, but it might fail when the target deforms and produces a large </a:t>
            </a:r>
            <a:r>
              <a:rPr lang="en-US" dirty="0" smtClean="0">
                <a:solidFill>
                  <a:schemeClr val="bg1"/>
                </a:solidFill>
              </a:rPr>
              <a:t>error </a:t>
            </a:r>
            <a:r>
              <a:rPr lang="en-US" dirty="0">
                <a:solidFill>
                  <a:schemeClr val="bg1"/>
                </a:solidFill>
              </a:rPr>
              <a:t>E(R, t, s). In this case, according to the small motion assumption, our tracker looks for the target near its </a:t>
            </a:r>
            <a:r>
              <a:rPr lang="en-US" dirty="0" smtClean="0">
                <a:solidFill>
                  <a:schemeClr val="bg1"/>
                </a:solidFill>
              </a:rPr>
              <a:t>previous </a:t>
            </a:r>
            <a:r>
              <a:rPr lang="en-US" dirty="0">
                <a:solidFill>
                  <a:schemeClr val="bg1"/>
                </a:solidFill>
              </a:rPr>
              <a:t>position. We treat the biggest connected component in the neighborhood of the previous position as the new target position, and return a 3D bounding box that encompasses it.</a:t>
            </a:r>
          </a:p>
        </p:txBody>
      </p:sp>
    </p:spTree>
    <p:extLst>
      <p:ext uri="{BB962C8B-B14F-4D97-AF65-F5344CB8AC3E}">
        <p14:creationId xmlns:p14="http://schemas.microsoft.com/office/powerpoint/2010/main" val="4555891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r>
              <a:rPr lang="en-US" dirty="0" err="1" smtClean="0">
                <a:solidFill>
                  <a:schemeClr val="bg1"/>
                </a:solidFill>
              </a:rPr>
              <a:t>Kernelized</a:t>
            </a:r>
            <a:r>
              <a:rPr lang="en-US" dirty="0" smtClean="0">
                <a:solidFill>
                  <a:schemeClr val="bg1"/>
                </a:solidFill>
              </a:rPr>
              <a:t> Correlation Filter (KCF)</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The current plan is to integrate point cloud into the RGB KCF tracker.</a:t>
            </a:r>
          </a:p>
          <a:p>
            <a:r>
              <a:rPr lang="en-US" dirty="0" smtClean="0">
                <a:solidFill>
                  <a:schemeClr val="bg1"/>
                </a:solidFill>
              </a:rPr>
              <a:t>The KCF tracker combines high accuracy and fast processing speed.</a:t>
            </a:r>
          </a:p>
          <a:p>
            <a:r>
              <a:rPr lang="en-US" dirty="0" smtClean="0">
                <a:solidFill>
                  <a:schemeClr val="bg1"/>
                </a:solidFill>
              </a:rPr>
              <a:t>It is in the eighth position in the top ten rank in [</a:t>
            </a:r>
            <a:r>
              <a:rPr lang="en-US" dirty="0">
                <a:solidFill>
                  <a:schemeClr val="bg1"/>
                </a:solidFill>
              </a:rPr>
              <a:t>Wu, Y., Lim, J., Yang, M.: Online object tracking: a benchmark. In: IEEE CVPR, pp. 2411–2418 (2013</a:t>
            </a:r>
            <a:r>
              <a:rPr lang="en-US" dirty="0" smtClean="0">
                <a:solidFill>
                  <a:schemeClr val="bg1"/>
                </a:solidFill>
              </a:rPr>
              <a:t>)] while being the fastest.</a:t>
            </a:r>
          </a:p>
          <a:p>
            <a:r>
              <a:rPr lang="en-US" dirty="0" smtClean="0">
                <a:solidFill>
                  <a:schemeClr val="bg1"/>
                </a:solidFill>
              </a:rPr>
              <a:t>Personally, that is my favorite tracker in </a:t>
            </a:r>
            <a:r>
              <a:rPr lang="en-US" dirty="0" err="1" smtClean="0">
                <a:solidFill>
                  <a:schemeClr val="bg1"/>
                </a:solidFill>
              </a:rPr>
              <a:t>OpenCV</a:t>
            </a:r>
            <a:r>
              <a:rPr lang="en-US" dirty="0" smtClean="0">
                <a:solidFill>
                  <a:schemeClr val="bg1"/>
                </a:solidFill>
              </a:rPr>
              <a:t>.</a:t>
            </a:r>
          </a:p>
          <a:p>
            <a:endParaRPr lang="en-US" dirty="0">
              <a:solidFill>
                <a:schemeClr val="bg1"/>
              </a:solidFill>
            </a:endParaRPr>
          </a:p>
        </p:txBody>
      </p:sp>
    </p:spTree>
    <p:extLst>
      <p:ext uri="{BB962C8B-B14F-4D97-AF65-F5344CB8AC3E}">
        <p14:creationId xmlns:p14="http://schemas.microsoft.com/office/powerpoint/2010/main" val="3067801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r>
              <a:rPr lang="en-US" dirty="0" smtClean="0">
                <a:solidFill>
                  <a:schemeClr val="bg1"/>
                </a:solidFill>
              </a:rPr>
              <a:t>DS-KCF</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a:t>
            </a:r>
            <a:r>
              <a:rPr lang="de-DE" dirty="0" err="1">
                <a:solidFill>
                  <a:schemeClr val="bg1"/>
                </a:solidFill>
              </a:rPr>
              <a:t>Hannuna</a:t>
            </a:r>
            <a:r>
              <a:rPr lang="de-DE" dirty="0">
                <a:solidFill>
                  <a:schemeClr val="bg1"/>
                </a:solidFill>
              </a:rPr>
              <a:t>, S., </a:t>
            </a:r>
            <a:r>
              <a:rPr lang="de-DE" dirty="0" err="1">
                <a:solidFill>
                  <a:schemeClr val="bg1"/>
                </a:solidFill>
              </a:rPr>
              <a:t>Camplani</a:t>
            </a:r>
            <a:r>
              <a:rPr lang="de-DE" dirty="0">
                <a:solidFill>
                  <a:schemeClr val="bg1"/>
                </a:solidFill>
              </a:rPr>
              <a:t>, M., Hall, J. et al. J Real-Time Image </a:t>
            </a:r>
            <a:r>
              <a:rPr lang="de-DE" dirty="0" err="1">
                <a:solidFill>
                  <a:schemeClr val="bg1"/>
                </a:solidFill>
              </a:rPr>
              <a:t>Proc</a:t>
            </a:r>
            <a:r>
              <a:rPr lang="de-DE" dirty="0">
                <a:solidFill>
                  <a:schemeClr val="bg1"/>
                </a:solidFill>
              </a:rPr>
              <a:t> (2016). </a:t>
            </a:r>
            <a:r>
              <a:rPr lang="de-DE" dirty="0">
                <a:solidFill>
                  <a:schemeClr val="bg1"/>
                </a:solidFill>
                <a:hlinkClick r:id="rId3"/>
              </a:rPr>
              <a:t>https://doi.org/10.1007/s11554-016-0654-3</a:t>
            </a:r>
            <a:r>
              <a:rPr lang="en-US" dirty="0" smtClean="0">
                <a:solidFill>
                  <a:schemeClr val="bg1"/>
                </a:solidFill>
              </a:rPr>
              <a:t>] proposed an augmented version of KCF with point cloud called DS-KCF.</a:t>
            </a:r>
          </a:p>
          <a:p>
            <a:r>
              <a:rPr lang="en-US" dirty="0">
                <a:solidFill>
                  <a:schemeClr val="bg1"/>
                </a:solidFill>
              </a:rPr>
              <a:t>It improves on the performance of the KCF tracker </a:t>
            </a:r>
            <a:r>
              <a:rPr lang="en-US" dirty="0" smtClean="0">
                <a:solidFill>
                  <a:schemeClr val="bg1"/>
                </a:solidFill>
              </a:rPr>
              <a:t>by</a:t>
            </a:r>
          </a:p>
          <a:p>
            <a:pPr marL="971550" lvl="1" indent="-514350">
              <a:buFont typeface="+mj-lt"/>
              <a:buAutoNum type="arabicPeriod"/>
            </a:pPr>
            <a:r>
              <a:rPr lang="en-US" dirty="0">
                <a:solidFill>
                  <a:schemeClr val="bg1"/>
                </a:solidFill>
              </a:rPr>
              <a:t>integrating depth and </a:t>
            </a:r>
            <a:r>
              <a:rPr lang="en-US" dirty="0" err="1">
                <a:solidFill>
                  <a:schemeClr val="bg1"/>
                </a:solidFill>
              </a:rPr>
              <a:t>colour</a:t>
            </a:r>
            <a:r>
              <a:rPr lang="en-US" dirty="0">
                <a:solidFill>
                  <a:schemeClr val="bg1"/>
                </a:solidFill>
              </a:rPr>
              <a:t> features in the KCF framework, and efficiently </a:t>
            </a:r>
            <a:r>
              <a:rPr lang="en-US" dirty="0" smtClean="0">
                <a:solidFill>
                  <a:schemeClr val="bg1"/>
                </a:solidFill>
              </a:rPr>
              <a:t>handling</a:t>
            </a:r>
          </a:p>
          <a:p>
            <a:pPr marL="971550" lvl="1" indent="-514350">
              <a:buFont typeface="+mj-lt"/>
              <a:buAutoNum type="arabicPeriod"/>
            </a:pPr>
            <a:r>
              <a:rPr lang="en-US" dirty="0">
                <a:solidFill>
                  <a:schemeClr val="bg1"/>
                </a:solidFill>
              </a:rPr>
              <a:t>scale </a:t>
            </a:r>
            <a:r>
              <a:rPr lang="en-US" dirty="0" smtClean="0">
                <a:solidFill>
                  <a:schemeClr val="bg1"/>
                </a:solidFill>
              </a:rPr>
              <a:t>changes</a:t>
            </a:r>
          </a:p>
          <a:p>
            <a:pPr marL="971550" lvl="1" indent="-514350">
              <a:buFont typeface="+mj-lt"/>
              <a:buAutoNum type="arabicPeriod"/>
            </a:pPr>
            <a:r>
              <a:rPr lang="en-US" dirty="0">
                <a:solidFill>
                  <a:schemeClr val="bg1"/>
                </a:solidFill>
              </a:rPr>
              <a:t>o</a:t>
            </a:r>
            <a:r>
              <a:rPr lang="en-US" dirty="0" smtClean="0">
                <a:solidFill>
                  <a:schemeClr val="bg1"/>
                </a:solidFill>
              </a:rPr>
              <a:t>cclusions</a:t>
            </a:r>
          </a:p>
          <a:p>
            <a:pPr marL="971550" lvl="1" indent="-514350">
              <a:buFont typeface="+mj-lt"/>
              <a:buAutoNum type="arabicPeriod"/>
            </a:pPr>
            <a:r>
              <a:rPr lang="en-US" dirty="0">
                <a:solidFill>
                  <a:schemeClr val="bg1"/>
                </a:solidFill>
              </a:rPr>
              <a:t>aspect ratio changes of the target model</a:t>
            </a:r>
          </a:p>
          <a:p>
            <a:endParaRPr lang="en-US" dirty="0">
              <a:solidFill>
                <a:schemeClr val="bg1"/>
              </a:solidFill>
            </a:endParaRPr>
          </a:p>
        </p:txBody>
      </p:sp>
    </p:spTree>
    <p:extLst>
      <p:ext uri="{BB962C8B-B14F-4D97-AF65-F5344CB8AC3E}">
        <p14:creationId xmlns:p14="http://schemas.microsoft.com/office/powerpoint/2010/main" val="12811383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r>
              <a:rPr lang="en-US" dirty="0" smtClean="0">
                <a:solidFill>
                  <a:schemeClr val="bg1"/>
                </a:solidFill>
              </a:rPr>
              <a:t>Processing pipeline in the KCF tracker</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The pipeline is comprised of training, detection, retraining. The final step includes updating the previous frame’s model parameters with the current one based on an empirically determined interpolation factor.</a:t>
            </a:r>
          </a:p>
          <a:p>
            <a:endParaRPr lang="en-US" dirty="0" smtClean="0">
              <a:solidFill>
                <a:schemeClr val="bg1"/>
              </a:solidFill>
            </a:endParaRPr>
          </a:p>
        </p:txBody>
      </p:sp>
      <p:pic>
        <p:nvPicPr>
          <p:cNvPr id="4" name="Picture 3"/>
          <p:cNvPicPr>
            <a:picLocks noChangeAspect="1"/>
          </p:cNvPicPr>
          <p:nvPr/>
        </p:nvPicPr>
        <p:blipFill>
          <a:blip r:embed="rId3"/>
          <a:stretch>
            <a:fillRect/>
          </a:stretch>
        </p:blipFill>
        <p:spPr>
          <a:xfrm>
            <a:off x="2541130" y="3098170"/>
            <a:ext cx="5801204" cy="3522786"/>
          </a:xfrm>
          <a:prstGeom prst="rect">
            <a:avLst/>
          </a:prstGeom>
        </p:spPr>
      </p:pic>
    </p:spTree>
    <p:extLst>
      <p:ext uri="{BB962C8B-B14F-4D97-AF65-F5344CB8AC3E}">
        <p14:creationId xmlns:p14="http://schemas.microsoft.com/office/powerpoint/2010/main" val="5113764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r>
              <a:rPr lang="en-US" dirty="0" smtClean="0">
                <a:solidFill>
                  <a:schemeClr val="bg1"/>
                </a:solidFill>
              </a:rPr>
              <a:t>Math behind it</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sz="5000" dirty="0" smtClean="0">
                <a:solidFill>
                  <a:schemeClr val="bg1"/>
                </a:solidFill>
              </a:rPr>
              <a:t>A lot of math here</a:t>
            </a:r>
          </a:p>
          <a:p>
            <a:r>
              <a:rPr lang="en-US" dirty="0" smtClean="0">
                <a:solidFill>
                  <a:schemeClr val="bg1"/>
                </a:solidFill>
              </a:rPr>
              <a:t>But I will leave them to myself</a:t>
            </a:r>
            <a:endParaRPr lang="en-US" dirty="0">
              <a:solidFill>
                <a:schemeClr val="bg1"/>
              </a:solidFill>
            </a:endParaRPr>
          </a:p>
        </p:txBody>
      </p:sp>
    </p:spTree>
    <p:extLst>
      <p:ext uri="{BB962C8B-B14F-4D97-AF65-F5344CB8AC3E}">
        <p14:creationId xmlns:p14="http://schemas.microsoft.com/office/powerpoint/2010/main" val="16123963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r>
              <a:rPr lang="en-US" dirty="0" smtClean="0">
                <a:solidFill>
                  <a:schemeClr val="bg1"/>
                </a:solidFill>
              </a:rPr>
              <a:t>RGB-D Camera</a:t>
            </a:r>
            <a:endParaRPr lang="en-US" dirty="0">
              <a:solidFill>
                <a:schemeClr val="bg1"/>
              </a:solidFill>
            </a:endParaRPr>
          </a:p>
        </p:txBody>
      </p:sp>
      <p:sp>
        <p:nvSpPr>
          <p:cNvPr id="3" name="Content Placeholder 2"/>
          <p:cNvSpPr>
            <a:spLocks noGrp="1"/>
          </p:cNvSpPr>
          <p:nvPr>
            <p:ph idx="1"/>
          </p:nvPr>
        </p:nvSpPr>
        <p:spPr/>
        <p:txBody>
          <a:bodyPr/>
          <a:lstStyle/>
          <a:p>
            <a:pPr fontAlgn="base"/>
            <a:r>
              <a:rPr lang="en-US" dirty="0">
                <a:solidFill>
                  <a:schemeClr val="bg1"/>
                </a:solidFill>
              </a:rPr>
              <a:t>An RGB-D camera combines best of the active and passive sensor worlds, in that it consists of a passive RGB camera along with an active depth sensor. An RGB-D camera, unlike a conventional camera, provides per-pixel depth information in addition to an RGB image.</a:t>
            </a:r>
          </a:p>
          <a:p>
            <a:pPr fontAlgn="base"/>
            <a:r>
              <a:rPr lang="en-US" dirty="0">
                <a:solidFill>
                  <a:schemeClr val="bg1"/>
                </a:solidFill>
              </a:rPr>
              <a:t>Traditionally, the active depth sensor is an infrared (IR) projector and receiver. Much like a Continuous Wave Time of Flight sensor, an RGB-D camera calculates depth by emitting a light signal on the scene and analyzing the reflected light, but the incident wave modulation is performed spatially instead of temporally.</a:t>
            </a:r>
          </a:p>
          <a:p>
            <a:endParaRPr lang="en-US" dirty="0">
              <a:solidFill>
                <a:schemeClr val="bg1"/>
              </a:solidFill>
            </a:endParaRPr>
          </a:p>
        </p:txBody>
      </p:sp>
    </p:spTree>
    <p:extLst>
      <p:ext uri="{BB962C8B-B14F-4D97-AF65-F5344CB8AC3E}">
        <p14:creationId xmlns:p14="http://schemas.microsoft.com/office/powerpoint/2010/main" val="1236975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r>
              <a:rPr lang="en-US" dirty="0" smtClean="0">
                <a:solidFill>
                  <a:schemeClr val="bg1"/>
                </a:solidFill>
              </a:rPr>
              <a:t>Pipeline of DS-KCF tracker</a:t>
            </a:r>
            <a:endParaRPr lang="en-US" dirty="0">
              <a:solidFill>
                <a:schemeClr val="bg1"/>
              </a:solidFill>
            </a:endParaRPr>
          </a:p>
        </p:txBody>
      </p:sp>
      <p:sp>
        <p:nvSpPr>
          <p:cNvPr id="3" name="Content Placeholder 2"/>
          <p:cNvSpPr>
            <a:spLocks noGrp="1"/>
          </p:cNvSpPr>
          <p:nvPr>
            <p:ph idx="1"/>
          </p:nvPr>
        </p:nvSpPr>
        <p:spPr/>
        <p:txBody>
          <a:bodyPr>
            <a:normAutofit fontScale="92500" lnSpcReduction="10000"/>
          </a:bodyPr>
          <a:lstStyle/>
          <a:p>
            <a:r>
              <a:rPr lang="en-US" dirty="0">
                <a:solidFill>
                  <a:schemeClr val="bg1"/>
                </a:solidFill>
              </a:rPr>
              <a:t>We integrate an efficient combination of </a:t>
            </a:r>
            <a:r>
              <a:rPr lang="en-US" dirty="0" err="1">
                <a:solidFill>
                  <a:schemeClr val="bg1"/>
                </a:solidFill>
              </a:rPr>
              <a:t>colour</a:t>
            </a:r>
            <a:r>
              <a:rPr lang="en-US" dirty="0">
                <a:solidFill>
                  <a:schemeClr val="bg1"/>
                </a:solidFill>
              </a:rPr>
              <a:t> and depth features in the KCF tracking scheme. We provide a change of scale module, based on depth distribution analysis, that allows to efficiently modify the tracker’s model in the Fourier domain. Different from other works that deal with change of scale within the KCF framework, such as, our approach estimates the change of scale with minimal impact on real-time performance. We also introduce an occlusion handling module that is able to identify sudden changes in the target region’s depth histogram and to recover lost tracks. Finally, a change of shape module, based on the temporal evolution of the segmented target’s silhouette, is integrated into the framework. To improve the tracking performance during occlusions, we have added a simple </a:t>
            </a:r>
            <a:r>
              <a:rPr lang="en-US" dirty="0" err="1">
                <a:solidFill>
                  <a:schemeClr val="bg1"/>
                </a:solidFill>
              </a:rPr>
              <a:t>Kalman</a:t>
            </a:r>
            <a:r>
              <a:rPr lang="en-US" dirty="0">
                <a:solidFill>
                  <a:schemeClr val="bg1"/>
                </a:solidFill>
              </a:rPr>
              <a:t> filter motion model.</a:t>
            </a:r>
          </a:p>
        </p:txBody>
      </p:sp>
    </p:spTree>
    <p:extLst>
      <p:ext uri="{BB962C8B-B14F-4D97-AF65-F5344CB8AC3E}">
        <p14:creationId xmlns:p14="http://schemas.microsoft.com/office/powerpoint/2010/main" val="19230238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59021" y="1315449"/>
            <a:ext cx="8626560" cy="3945481"/>
          </a:xfrm>
          <a:prstGeom prst="rect">
            <a:avLst/>
          </a:prstGeom>
        </p:spPr>
      </p:pic>
    </p:spTree>
    <p:extLst>
      <p:ext uri="{BB962C8B-B14F-4D97-AF65-F5344CB8AC3E}">
        <p14:creationId xmlns:p14="http://schemas.microsoft.com/office/powerpoint/2010/main" val="7828147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r>
              <a:rPr lang="en-US" dirty="0" smtClean="0">
                <a:solidFill>
                  <a:schemeClr val="bg1"/>
                </a:solidFill>
              </a:rPr>
              <a:t>Accuracy</a:t>
            </a:r>
            <a:endParaRPr lang="en-US" dirty="0">
              <a:solidFill>
                <a:schemeClr val="bg1"/>
              </a:solidFill>
            </a:endParaRPr>
          </a:p>
        </p:txBody>
      </p:sp>
      <p:pic>
        <p:nvPicPr>
          <p:cNvPr id="4" name="Content Placeholder 3"/>
          <p:cNvPicPr>
            <a:picLocks noGrp="1" noChangeAspect="1"/>
          </p:cNvPicPr>
          <p:nvPr>
            <p:ph idx="1"/>
          </p:nvPr>
        </p:nvPicPr>
        <p:blipFill>
          <a:blip r:embed="rId3"/>
          <a:stretch>
            <a:fillRect/>
          </a:stretch>
        </p:blipFill>
        <p:spPr>
          <a:xfrm>
            <a:off x="5489477" y="365125"/>
            <a:ext cx="5721317" cy="6312668"/>
          </a:xfrm>
          <a:prstGeom prst="rect">
            <a:avLst/>
          </a:prstGeom>
        </p:spPr>
      </p:pic>
    </p:spTree>
    <p:extLst>
      <p:ext uri="{BB962C8B-B14F-4D97-AF65-F5344CB8AC3E}">
        <p14:creationId xmlns:p14="http://schemas.microsoft.com/office/powerpoint/2010/main" val="5439868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r>
              <a:rPr lang="en-US" dirty="0" smtClean="0">
                <a:solidFill>
                  <a:schemeClr val="bg1"/>
                </a:solidFill>
              </a:rPr>
              <a:t>Processing rate</a:t>
            </a:r>
            <a:endParaRPr lang="en-US" dirty="0">
              <a:solidFill>
                <a:schemeClr val="bg1"/>
              </a:solidFill>
            </a:endParaRPr>
          </a:p>
        </p:txBody>
      </p:sp>
      <p:pic>
        <p:nvPicPr>
          <p:cNvPr id="4" name="Content Placeholder 3"/>
          <p:cNvPicPr>
            <a:picLocks noGrp="1" noChangeAspect="1"/>
          </p:cNvPicPr>
          <p:nvPr>
            <p:ph idx="1"/>
          </p:nvPr>
        </p:nvPicPr>
        <p:blipFill>
          <a:blip r:embed="rId3"/>
          <a:stretch>
            <a:fillRect/>
          </a:stretch>
        </p:blipFill>
        <p:spPr>
          <a:xfrm>
            <a:off x="4433136" y="259872"/>
            <a:ext cx="7565982" cy="5953038"/>
          </a:xfrm>
          <a:prstGeom prst="rect">
            <a:avLst/>
          </a:prstGeom>
        </p:spPr>
      </p:pic>
    </p:spTree>
    <p:extLst>
      <p:ext uri="{BB962C8B-B14F-4D97-AF65-F5344CB8AC3E}">
        <p14:creationId xmlns:p14="http://schemas.microsoft.com/office/powerpoint/2010/main" val="21338079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41126" y="-613776"/>
            <a:ext cx="12674252" cy="7607590"/>
          </a:xfrm>
          <a:prstGeom prst="rect">
            <a:avLst/>
          </a:prstGeom>
        </p:spPr>
      </p:pic>
      <p:sp>
        <p:nvSpPr>
          <p:cNvPr id="2" name="Title 1"/>
          <p:cNvSpPr>
            <a:spLocks noGrp="1"/>
          </p:cNvSpPr>
          <p:nvPr>
            <p:ph type="title"/>
          </p:nvPr>
        </p:nvSpPr>
        <p:spPr/>
        <p:txBody>
          <a:bodyPr/>
          <a:lstStyle/>
          <a:p>
            <a:r>
              <a:rPr lang="en-US" dirty="0" smtClean="0">
                <a:solidFill>
                  <a:schemeClr val="bg1"/>
                </a:solidFill>
              </a:rPr>
              <a:t>Princeton Tracking Benchmark</a:t>
            </a:r>
            <a:endParaRPr lang="en-US" dirty="0">
              <a:solidFill>
                <a:schemeClr val="bg1"/>
              </a:solidFill>
            </a:endParaRPr>
          </a:p>
        </p:txBody>
      </p:sp>
      <p:sp>
        <p:nvSpPr>
          <p:cNvPr id="3" name="Content Placeholder 2"/>
          <p:cNvSpPr>
            <a:spLocks noGrp="1"/>
          </p:cNvSpPr>
          <p:nvPr>
            <p:ph idx="1"/>
          </p:nvPr>
        </p:nvSpPr>
        <p:spPr>
          <a:xfrm>
            <a:off x="838200" y="1825624"/>
            <a:ext cx="10836058" cy="5168189"/>
          </a:xfrm>
        </p:spPr>
        <p:txBody>
          <a:bodyPr>
            <a:normAutofit/>
          </a:bodyPr>
          <a:lstStyle/>
          <a:p>
            <a:pPr algn="r"/>
            <a:endParaRPr lang="en-US" dirty="0" smtClean="0">
              <a:solidFill>
                <a:schemeClr val="bg1"/>
              </a:solidFill>
            </a:endParaRPr>
          </a:p>
          <a:p>
            <a:pPr algn="r"/>
            <a:endParaRPr lang="en-US" dirty="0">
              <a:solidFill>
                <a:schemeClr val="bg1"/>
              </a:solidFill>
            </a:endParaRPr>
          </a:p>
          <a:p>
            <a:pPr algn="r"/>
            <a:endParaRPr lang="en-US" dirty="0" smtClean="0">
              <a:solidFill>
                <a:schemeClr val="bg1"/>
              </a:solidFill>
            </a:endParaRPr>
          </a:p>
          <a:p>
            <a:pPr algn="r"/>
            <a:endParaRPr lang="en-US" dirty="0">
              <a:solidFill>
                <a:schemeClr val="bg1"/>
              </a:solidFill>
            </a:endParaRPr>
          </a:p>
          <a:p>
            <a:pPr algn="r"/>
            <a:endParaRPr lang="en-US" dirty="0" smtClean="0">
              <a:solidFill>
                <a:schemeClr val="bg1"/>
              </a:solidFill>
            </a:endParaRPr>
          </a:p>
          <a:p>
            <a:pPr algn="r"/>
            <a:endParaRPr lang="en-US" dirty="0">
              <a:solidFill>
                <a:schemeClr val="bg1"/>
              </a:solidFill>
            </a:endParaRPr>
          </a:p>
          <a:p>
            <a:pPr algn="r"/>
            <a:endParaRPr lang="en-US" dirty="0" smtClean="0">
              <a:solidFill>
                <a:schemeClr val="bg1"/>
              </a:solidFill>
            </a:endParaRPr>
          </a:p>
          <a:p>
            <a:pPr algn="r"/>
            <a:endParaRPr lang="en-US" dirty="0">
              <a:solidFill>
                <a:schemeClr val="bg1"/>
              </a:solidFill>
            </a:endParaRPr>
          </a:p>
          <a:p>
            <a:pPr algn="r"/>
            <a:endParaRPr lang="en-US" dirty="0" smtClean="0">
              <a:solidFill>
                <a:schemeClr val="bg1"/>
              </a:solidFill>
            </a:endParaRPr>
          </a:p>
          <a:p>
            <a:pPr algn="r"/>
            <a:r>
              <a:rPr lang="en-US" dirty="0" smtClean="0">
                <a:solidFill>
                  <a:schemeClr val="bg1"/>
                </a:solidFill>
              </a:rPr>
              <a:t>http</a:t>
            </a:r>
            <a:r>
              <a:rPr lang="en-US" dirty="0">
                <a:solidFill>
                  <a:schemeClr val="bg1"/>
                </a:solidFill>
              </a:rPr>
              <a:t>://</a:t>
            </a:r>
            <a:r>
              <a:rPr lang="en-US" dirty="0" err="1">
                <a:solidFill>
                  <a:schemeClr val="bg1"/>
                </a:solidFill>
              </a:rPr>
              <a:t>tracking.cs.princeton.edu</a:t>
            </a:r>
            <a:endParaRPr lang="en-US" dirty="0">
              <a:solidFill>
                <a:schemeClr val="bg1"/>
              </a:solidFill>
            </a:endParaRPr>
          </a:p>
        </p:txBody>
      </p:sp>
      <p:pic>
        <p:nvPicPr>
          <p:cNvPr id="4" name="Picture 3"/>
          <p:cNvPicPr>
            <a:picLocks noChangeAspect="1"/>
          </p:cNvPicPr>
          <p:nvPr/>
        </p:nvPicPr>
        <p:blipFill>
          <a:blip r:embed="rId4"/>
          <a:stretch>
            <a:fillRect/>
          </a:stretch>
        </p:blipFill>
        <p:spPr>
          <a:xfrm>
            <a:off x="0" y="1690688"/>
            <a:ext cx="12192000" cy="4609264"/>
          </a:xfrm>
          <a:prstGeom prst="rect">
            <a:avLst/>
          </a:prstGeom>
        </p:spPr>
      </p:pic>
    </p:spTree>
    <p:extLst>
      <p:ext uri="{BB962C8B-B14F-4D97-AF65-F5344CB8AC3E}">
        <p14:creationId xmlns:p14="http://schemas.microsoft.com/office/powerpoint/2010/main" val="1020995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r>
              <a:rPr lang="en-US" dirty="0" smtClean="0">
                <a:solidFill>
                  <a:schemeClr val="bg1"/>
                </a:solidFill>
              </a:rPr>
              <a:t>My plan</a:t>
            </a:r>
            <a:endParaRPr lang="en-US" dirty="0">
              <a:solidFill>
                <a:schemeClr val="bg1"/>
              </a:solidFill>
            </a:endParaRPr>
          </a:p>
        </p:txBody>
      </p:sp>
      <p:pic>
        <p:nvPicPr>
          <p:cNvPr id="4" name="Content Placeholder 3"/>
          <p:cNvPicPr>
            <a:picLocks noGrp="1" noChangeAspect="1"/>
          </p:cNvPicPr>
          <p:nvPr>
            <p:ph idx="1"/>
          </p:nvPr>
        </p:nvPicPr>
        <p:blipFill>
          <a:blip r:embed="rId3"/>
          <a:stretch>
            <a:fillRect/>
          </a:stretch>
        </p:blipFill>
        <p:spPr>
          <a:xfrm>
            <a:off x="2175617" y="2251041"/>
            <a:ext cx="7840766" cy="3586087"/>
          </a:xfrm>
          <a:prstGeom prst="rect">
            <a:avLst/>
          </a:prstGeom>
        </p:spPr>
      </p:pic>
    </p:spTree>
    <p:extLst>
      <p:ext uri="{BB962C8B-B14F-4D97-AF65-F5344CB8AC3E}">
        <p14:creationId xmlns:p14="http://schemas.microsoft.com/office/powerpoint/2010/main" val="6197535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r>
              <a:rPr lang="en-US" dirty="0">
                <a:solidFill>
                  <a:schemeClr val="bg1"/>
                </a:solidFill>
              </a:rPr>
              <a:t>Here we can see an example of a standard RGB-D Camera:</a:t>
            </a:r>
          </a:p>
        </p:txBody>
      </p:sp>
      <p:pic>
        <p:nvPicPr>
          <p:cNvPr id="5" name="Content Placeholder 4"/>
          <p:cNvPicPr>
            <a:picLocks noGrp="1" noChangeAspect="1"/>
          </p:cNvPicPr>
          <p:nvPr>
            <p:ph idx="1"/>
          </p:nvPr>
        </p:nvPicPr>
        <p:blipFill>
          <a:blip r:embed="rId3"/>
          <a:stretch>
            <a:fillRect/>
          </a:stretch>
        </p:blipFill>
        <p:spPr>
          <a:xfrm>
            <a:off x="1965097" y="1628126"/>
            <a:ext cx="7735712" cy="4351338"/>
          </a:xfrm>
          <a:prstGeom prst="rect">
            <a:avLst/>
          </a:prstGeom>
        </p:spPr>
      </p:pic>
    </p:spTree>
    <p:extLst>
      <p:ext uri="{BB962C8B-B14F-4D97-AF65-F5344CB8AC3E}">
        <p14:creationId xmlns:p14="http://schemas.microsoft.com/office/powerpoint/2010/main" val="13481053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solidFill>
                  <a:schemeClr val="bg1"/>
                </a:solidFill>
              </a:rPr>
              <a:t>This is done by projecting light out of the IR transmitter in a predefined pattern and calculating the depth by interpreting the deformation in that pattern caused by the surface of target objects. These patterns range from simple stripes to unique and convoluted speckle patterns.</a:t>
            </a:r>
          </a:p>
        </p:txBody>
      </p:sp>
    </p:spTree>
    <p:extLst>
      <p:ext uri="{BB962C8B-B14F-4D97-AF65-F5344CB8AC3E}">
        <p14:creationId xmlns:p14="http://schemas.microsoft.com/office/powerpoint/2010/main" val="16539567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r>
              <a:rPr lang="en-US" dirty="0" smtClean="0">
                <a:solidFill>
                  <a:schemeClr val="bg1"/>
                </a:solidFill>
              </a:rPr>
              <a:t>Graph</a:t>
            </a:r>
            <a:endParaRPr lang="en-US" dirty="0">
              <a:solidFill>
                <a:schemeClr val="bg1"/>
              </a:solidFill>
            </a:endParaRPr>
          </a:p>
        </p:txBody>
      </p:sp>
      <p:pic>
        <p:nvPicPr>
          <p:cNvPr id="4" name="Content Placeholder 3"/>
          <p:cNvPicPr>
            <a:picLocks noGrp="1" noChangeAspect="1"/>
          </p:cNvPicPr>
          <p:nvPr>
            <p:ph idx="1"/>
          </p:nvPr>
        </p:nvPicPr>
        <p:blipFill>
          <a:blip r:embed="rId3"/>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0223166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r>
              <a:rPr lang="en-US" dirty="0" smtClean="0">
                <a:solidFill>
                  <a:schemeClr val="bg1"/>
                </a:solidFill>
              </a:rPr>
              <a:t>Point Cloud</a:t>
            </a:r>
            <a:endParaRPr lang="en-US" dirty="0">
              <a:solidFill>
                <a:schemeClr val="bg1"/>
              </a:solidFill>
            </a:endParaRPr>
          </a:p>
        </p:txBody>
      </p:sp>
      <p:sp>
        <p:nvSpPr>
          <p:cNvPr id="3" name="Content Placeholder 2"/>
          <p:cNvSpPr>
            <a:spLocks noGrp="1"/>
          </p:cNvSpPr>
          <p:nvPr>
            <p:ph idx="1"/>
          </p:nvPr>
        </p:nvSpPr>
        <p:spPr/>
        <p:txBody>
          <a:bodyPr/>
          <a:lstStyle/>
          <a:p>
            <a:r>
              <a:rPr lang="en-US" dirty="0">
                <a:solidFill>
                  <a:schemeClr val="bg1"/>
                </a:solidFill>
              </a:rPr>
              <a:t>Point clouds are digital representations of three dimensional objects. In practical implementations, they can also contain additional metadata for each point, as well as a number of useful methods for operating on the point cloud.</a:t>
            </a:r>
          </a:p>
        </p:txBody>
      </p:sp>
    </p:spTree>
    <p:extLst>
      <p:ext uri="{BB962C8B-B14F-4D97-AF65-F5344CB8AC3E}">
        <p14:creationId xmlns:p14="http://schemas.microsoft.com/office/powerpoint/2010/main" val="2666897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14629477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r>
              <a:rPr lang="en-US" dirty="0" smtClean="0">
                <a:solidFill>
                  <a:schemeClr val="bg1"/>
                </a:solidFill>
              </a:rPr>
              <a:t>Advantage from depth</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dirty="0" smtClean="0">
                <a:solidFill>
                  <a:schemeClr val="bg1"/>
                </a:solidFill>
              </a:rPr>
              <a:t>When the target rotates, deforms or is under occlusion.</a:t>
            </a:r>
          </a:p>
          <a:p>
            <a:pPr lvl="1"/>
            <a:r>
              <a:rPr lang="en-US" dirty="0" smtClean="0">
                <a:solidFill>
                  <a:schemeClr val="bg1"/>
                </a:solidFill>
              </a:rPr>
              <a:t>Target appearance can change significantly after rotation or deformation, making recognition difficult, which are the main causes of model drifting for traditional RGB tracker.</a:t>
            </a:r>
          </a:p>
          <a:p>
            <a:pPr lvl="1"/>
            <a:r>
              <a:rPr lang="en-US" dirty="0" smtClean="0">
                <a:solidFill>
                  <a:schemeClr val="bg1"/>
                </a:solidFill>
              </a:rPr>
              <a:t>The depth or 3D features are still distinguishable when the similarity in RGB vanishes.</a:t>
            </a:r>
            <a:endParaRPr lang="en-US" dirty="0">
              <a:solidFill>
                <a:schemeClr val="bg1"/>
              </a:solidFill>
            </a:endParaRPr>
          </a:p>
          <a:p>
            <a:r>
              <a:rPr lang="en-US" dirty="0" smtClean="0">
                <a:solidFill>
                  <a:schemeClr val="bg1"/>
                </a:solidFill>
              </a:rPr>
              <a:t>[</a:t>
            </a:r>
            <a:r>
              <a:rPr lang="de-DE" dirty="0" smtClean="0">
                <a:solidFill>
                  <a:schemeClr val="bg1"/>
                </a:solidFill>
              </a:rPr>
              <a:t>Song, </a:t>
            </a:r>
            <a:r>
              <a:rPr lang="de-DE" dirty="0">
                <a:solidFill>
                  <a:schemeClr val="bg1"/>
                </a:solidFill>
              </a:rPr>
              <a:t>S</a:t>
            </a:r>
            <a:r>
              <a:rPr lang="de-DE" dirty="0" smtClean="0">
                <a:solidFill>
                  <a:schemeClr val="bg1"/>
                </a:solidFill>
              </a:rPr>
              <a:t>., Xiao, J. Tracking </a:t>
            </a:r>
            <a:r>
              <a:rPr lang="de-DE" dirty="0" err="1">
                <a:solidFill>
                  <a:schemeClr val="bg1"/>
                </a:solidFill>
              </a:rPr>
              <a:t>Revisited</a:t>
            </a:r>
            <a:r>
              <a:rPr lang="de-DE" dirty="0">
                <a:solidFill>
                  <a:schemeClr val="bg1"/>
                </a:solidFill>
              </a:rPr>
              <a:t> </a:t>
            </a:r>
            <a:r>
              <a:rPr lang="de-DE" dirty="0" err="1">
                <a:solidFill>
                  <a:schemeClr val="bg1"/>
                </a:solidFill>
              </a:rPr>
              <a:t>using</a:t>
            </a:r>
            <a:r>
              <a:rPr lang="de-DE" dirty="0">
                <a:solidFill>
                  <a:schemeClr val="bg1"/>
                </a:solidFill>
              </a:rPr>
              <a:t> RGBD </a:t>
            </a:r>
            <a:r>
              <a:rPr lang="de-DE" dirty="0" err="1">
                <a:solidFill>
                  <a:schemeClr val="bg1"/>
                </a:solidFill>
              </a:rPr>
              <a:t>Camera</a:t>
            </a:r>
            <a:r>
              <a:rPr lang="de-DE" dirty="0">
                <a:solidFill>
                  <a:schemeClr val="bg1"/>
                </a:solidFill>
              </a:rPr>
              <a:t>: Baseline </a:t>
            </a:r>
            <a:r>
              <a:rPr lang="de-DE" dirty="0" err="1">
                <a:solidFill>
                  <a:schemeClr val="bg1"/>
                </a:solidFill>
              </a:rPr>
              <a:t>and</a:t>
            </a:r>
            <a:r>
              <a:rPr lang="de-DE" dirty="0">
                <a:solidFill>
                  <a:schemeClr val="bg1"/>
                </a:solidFill>
              </a:rPr>
              <a:t> </a:t>
            </a:r>
            <a:r>
              <a:rPr lang="de-DE" dirty="0" smtClean="0">
                <a:solidFill>
                  <a:schemeClr val="bg1"/>
                </a:solidFill>
              </a:rPr>
              <a:t>Benchmark(2012</a:t>
            </a:r>
            <a:r>
              <a:rPr lang="de-DE" dirty="0">
                <a:solidFill>
                  <a:schemeClr val="bg1"/>
                </a:solidFill>
              </a:rPr>
              <a:t>). https://</a:t>
            </a:r>
            <a:r>
              <a:rPr lang="de-DE" dirty="0" err="1">
                <a:solidFill>
                  <a:schemeClr val="bg1"/>
                </a:solidFill>
              </a:rPr>
              <a:t>arxiv.org</a:t>
            </a:r>
            <a:r>
              <a:rPr lang="de-DE" dirty="0">
                <a:solidFill>
                  <a:schemeClr val="bg1"/>
                </a:solidFill>
              </a:rPr>
              <a:t>/</a:t>
            </a:r>
            <a:r>
              <a:rPr lang="de-DE" dirty="0" err="1">
                <a:solidFill>
                  <a:schemeClr val="bg1"/>
                </a:solidFill>
              </a:rPr>
              <a:t>abs</a:t>
            </a:r>
            <a:r>
              <a:rPr lang="de-DE" dirty="0">
                <a:solidFill>
                  <a:schemeClr val="bg1"/>
                </a:solidFill>
              </a:rPr>
              <a:t>/1212.2823</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19787759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855" y="-237995"/>
            <a:ext cx="12674252" cy="7607590"/>
          </a:xfrm>
          <a:prstGeom prst="rect">
            <a:avLst/>
          </a:prstGeom>
        </p:spPr>
      </p:pic>
      <p:sp>
        <p:nvSpPr>
          <p:cNvPr id="2" name="Title 1"/>
          <p:cNvSpPr>
            <a:spLocks noGrp="1"/>
          </p:cNvSpPr>
          <p:nvPr>
            <p:ph type="title"/>
          </p:nvPr>
        </p:nvSpPr>
        <p:spPr/>
        <p:txBody>
          <a:bodyPr/>
          <a:lstStyle/>
          <a:p>
            <a:r>
              <a:rPr lang="en-US" dirty="0" smtClean="0">
                <a:solidFill>
                  <a:schemeClr val="bg1"/>
                </a:solidFill>
              </a:rPr>
              <a:t>Detection based tracking</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dirty="0" smtClean="0">
                <a:solidFill>
                  <a:schemeClr val="bg1"/>
                </a:solidFill>
              </a:rPr>
              <a:t>RGBD HOG Feature</a:t>
            </a:r>
          </a:p>
          <a:p>
            <a:r>
              <a:rPr lang="en-US" dirty="0" smtClean="0">
                <a:solidFill>
                  <a:schemeClr val="bg1"/>
                </a:solidFill>
              </a:rPr>
              <a:t>Point Cloud Feature</a:t>
            </a:r>
          </a:p>
        </p:txBody>
      </p:sp>
    </p:spTree>
    <p:extLst>
      <p:ext uri="{BB962C8B-B14F-4D97-AF65-F5344CB8AC3E}">
        <p14:creationId xmlns:p14="http://schemas.microsoft.com/office/powerpoint/2010/main" val="1827975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TotalTime>
  <Words>1057</Words>
  <Application>Microsoft Macintosh PowerPoint</Application>
  <PresentationFormat>Widescreen</PresentationFormat>
  <Paragraphs>65</Paragraphs>
  <Slides>25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Calibri</vt:lpstr>
      <vt:lpstr>Calibri Light</vt:lpstr>
      <vt:lpstr>Arial</vt:lpstr>
      <vt:lpstr>Office Theme</vt:lpstr>
      <vt:lpstr>RGB-D Tracking</vt:lpstr>
      <vt:lpstr>RGB-D Camera</vt:lpstr>
      <vt:lpstr>Here we can see an example of a standard RGB-D Camera:</vt:lpstr>
      <vt:lpstr>PowerPoint Presentation</vt:lpstr>
      <vt:lpstr>Graph</vt:lpstr>
      <vt:lpstr>Point Cloud</vt:lpstr>
      <vt:lpstr>PowerPoint Presentation</vt:lpstr>
      <vt:lpstr>Advantage from depth</vt:lpstr>
      <vt:lpstr>Detection based tracking</vt:lpstr>
      <vt:lpstr>RGBD HOG Feature</vt:lpstr>
      <vt:lpstr>Point Cloud Feature</vt:lpstr>
      <vt:lpstr>Visualization of features </vt:lpstr>
      <vt:lpstr>Point Tracking</vt:lpstr>
      <vt:lpstr>2D optical flow tracking</vt:lpstr>
      <vt:lpstr>3D iterative closest point tracking</vt:lpstr>
      <vt:lpstr>Kernelized Correlation Filter (KCF)</vt:lpstr>
      <vt:lpstr>DS-KCF</vt:lpstr>
      <vt:lpstr>Processing pipeline in the KCF tracker</vt:lpstr>
      <vt:lpstr>Math behind it</vt:lpstr>
      <vt:lpstr>Pipeline of DS-KCF tracker</vt:lpstr>
      <vt:lpstr>PowerPoint Presentation</vt:lpstr>
      <vt:lpstr>Accuracy</vt:lpstr>
      <vt:lpstr>Processing rate</vt:lpstr>
      <vt:lpstr>Princeton Tracking Benchmark</vt:lpstr>
      <vt:lpstr>My plan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RGB-D Tracking</dc:title>
  <dc:creator>Wenzhang Qian</dc:creator>
  <cp:lastModifiedBy>Wenzhang Qian</cp:lastModifiedBy>
  <cp:revision>17</cp:revision>
  <dcterms:created xsi:type="dcterms:W3CDTF">2018-04-03T01:48:15Z</dcterms:created>
  <dcterms:modified xsi:type="dcterms:W3CDTF">2018-04-10T19:11:04Z</dcterms:modified>
</cp:coreProperties>
</file>